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 Avenir Next Arabic Bold" panose="020B0803020202020204"/>
      <p:regular r:id="rId7"/>
      <p:bold r:id="rId8"/>
    </p:embeddedFont>
    <p:embeddedFont>
      <p:font typeface="Avenir Bold" panose="020B0703020203020204" pitchFamily="34" charset="77"/>
      <p:regular r:id="rId9"/>
      <p:bold r:id="rId10"/>
    </p:embeddedFont>
    <p:embeddedFont>
      <p:font typeface="IBM Plex Mono" panose="020B0509050203000203" pitchFamily="49" charset="77"/>
      <p:regular r:id="rId11"/>
      <p:bold r:id="rId12"/>
      <p:italic r:id="rId13"/>
      <p:boldItalic r:id="rId14"/>
    </p:embeddedFont>
    <p:embeddedFont>
      <p:font typeface="Poppins" pitchFamily="2" charset="77"/>
      <p:regular r:id="rId15"/>
      <p:bold r:id="rId16"/>
      <p:italic r:id="rId17"/>
      <p:boldItalic r:id="rId18"/>
    </p:embeddedFont>
    <p:embeddedFont>
      <p:font typeface="Poppins Bold" pitchFamily="2" charset="77"/>
      <p:regular r:id="rId19"/>
      <p:bold r:id="rId20"/>
    </p:embeddedFont>
    <p:embeddedFont>
      <p:font typeface="Poppins Bold Italics" pitchFamily="2" charset="77"/>
      <p:regular r:id="rId21"/>
      <p:bold r:id="rId22"/>
      <p:italic r:id="rId23"/>
      <p:boldItalic r:id="rId24"/>
    </p:embeddedFont>
    <p:embeddedFont>
      <p:font typeface="Poppins Italics" pitchFamily="2" charset="77"/>
      <p:regular r:id="rId25"/>
      <p:italic r:id="rId26"/>
    </p:embeddedFont>
    <p:embeddedFont>
      <p:font typeface="Raleway Bold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55" autoAdjust="0"/>
    <p:restoredTop sz="94517" autoAdjust="0"/>
  </p:normalViewPr>
  <p:slideViewPr>
    <p:cSldViewPr>
      <p:cViewPr varScale="1">
        <p:scale>
          <a:sx n="75" d="100"/>
          <a:sy n="75" d="100"/>
        </p:scale>
        <p:origin x="5568" y="4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font" Target="fonts/font20.fntdata"/><Relationship Id="rId3" Type="http://schemas.openxmlformats.org/officeDocument/2006/relationships/slide" Target="slides/slide2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font" Target="fonts/font1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font" Target="fonts/font17.fntdata"/><Relationship Id="rId28" Type="http://schemas.openxmlformats.org/officeDocument/2006/relationships/font" Target="fonts/font22.fntdata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openxmlformats.org/officeDocument/2006/relationships/font" Target="fonts/font2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22.03.2026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 emergency is the most stressful experience a patient can have. It’s crucial that Stormont Vail is ready to handle them as smoothly as possible. We’ll look at this in terms of “EC”s (emergency conditions). </a:t>
            </a:r>
          </a:p>
          <a:p>
            <a:endParaRPr lang="en-US"/>
          </a:p>
          <a:p>
            <a:r>
              <a:rPr lang="en-US"/>
              <a:t>CATEGORIZATION</a:t>
            </a:r>
          </a:p>
          <a:p>
            <a:r>
              <a:rPr lang="en-US"/>
              <a:t>Based on:</a:t>
            </a:r>
          </a:p>
          <a:p>
            <a:r>
              <a:rPr lang="en-US"/>
              <a:t>VisitCategory urgency metric</a:t>
            </a:r>
          </a:p>
          <a:p>
            <a:r>
              <a:rPr lang="en-US"/>
              <a:t>Good Samaritan Hospital San Jose’s observations</a:t>
            </a:r>
          </a:p>
          <a:p>
            <a:r>
              <a:rPr lang="en-US"/>
              <a:t>Abstracted into “preventable”, “necessary”, and “moderate” visits</a:t>
            </a:r>
          </a:p>
          <a:p>
            <a:r>
              <a:rPr lang="en-US"/>
              <a:t>*NOTE the source just informed our categorization of the top 40 ECs, we used our data not theirs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DEMOGRAPHICS</a:t>
            </a:r>
          </a:p>
          <a:p>
            <a:r>
              <a:rPr lang="en-US"/>
              <a:t>based on our table we see that Geary deals with a signficantly higher amount of Non-White patients</a:t>
            </a:r>
          </a:p>
          <a:p>
            <a:r>
              <a:rPr lang="en-US"/>
              <a:t>Shawnee deals with slightly older patients, but t test</a:t>
            </a:r>
          </a:p>
          <a:p>
            <a:r>
              <a:rPr lang="en-US"/>
              <a:t>Could patients with preventable cases go to the ER because no insurace to cover PC?</a:t>
            </a:r>
          </a:p>
          <a:p>
            <a:endParaRPr lang="en-US"/>
          </a:p>
          <a:p>
            <a:r>
              <a:rPr lang="en-US"/>
              <a:t>our various chisq tests:</a:t>
            </a:r>
          </a:p>
          <a:p>
            <a:endParaRPr lang="en-US"/>
          </a:p>
          <a:p>
            <a:r>
              <a:rPr lang="en-US"/>
              <a:t>age - began with chi squared tests to see what could be associated with disease, and we found that marital status and birth year were the most significant other factors.</a:t>
            </a:r>
          </a:p>
          <a:p>
            <a:r>
              <a:rPr lang="en-US"/>
              <a:t>MOODS MEDIAN WAS STATISTICALLY DISCERNIBLE WITH A P VALUE &lt;0.001 small effect size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complications - Z-test: mortality rate among preventable visits = 1.05% (p-value not significant — low-risk profile confirmed)</a:t>
            </a:r>
          </a:p>
          <a:p>
            <a:endParaRPr lang="en-US"/>
          </a:p>
          <a:p>
            <a:r>
              <a:rPr lang="en-US"/>
              <a:t>recs!</a:t>
            </a:r>
          </a:p>
          <a:p>
            <a:r>
              <a:rPr lang="en-US"/>
              <a:t>specialize by age demo - </a:t>
            </a:r>
          </a:p>
          <a:p>
            <a:r>
              <a:rPr lang="en-US"/>
              <a:t>geary has a lower mean patient age: probably see many younger people who don't have insurance --&gt; perhaps they could provide something like subsidized primary care</a:t>
            </a:r>
          </a:p>
          <a:p>
            <a:endParaRPr lang="en-US"/>
          </a:p>
          <a:p>
            <a:r>
              <a:rPr lang="en-US"/>
              <a:t>LIMITATIONS </a:t>
            </a:r>
          </a:p>
          <a:p>
            <a:r>
              <a:rPr lang="en-US"/>
              <a:t>What about comorbidities? A comorbidity is when a patient presents with 2+ conditions at once. Our categories and analysis do not account for comorbidities.  Two symptoms appearing together can be more “necessary” than the sum of their parts.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hyperlink" Target="https://www.goodsamsanjose.com/healthy-living/blog/top-reasons-people-visit-the-emergency-room-2025" TargetMode="External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sv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26460" y="1028700"/>
            <a:ext cx="20319869" cy="9067741"/>
          </a:xfrm>
          <a:custGeom>
            <a:avLst/>
            <a:gdLst/>
            <a:ahLst/>
            <a:cxnLst/>
            <a:rect l="l" t="t" r="r" b="b"/>
            <a:pathLst>
              <a:path w="20319869" h="9067741">
                <a:moveTo>
                  <a:pt x="0" y="0"/>
                </a:moveTo>
                <a:lnTo>
                  <a:pt x="20319869" y="0"/>
                </a:lnTo>
                <a:lnTo>
                  <a:pt x="20319869" y="9067741"/>
                </a:lnTo>
                <a:lnTo>
                  <a:pt x="0" y="9067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7300383" y="-6353879"/>
            <a:ext cx="19847691" cy="1984769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2ECFF">
                    <a:alpha val="100000"/>
                  </a:srgbClr>
                </a:gs>
                <a:gs pos="50000">
                  <a:srgbClr val="D4D7FF">
                    <a:alpha val="7500"/>
                  </a:srgbClr>
                </a:gs>
                <a:gs pos="100000">
                  <a:srgbClr val="D4D7FF">
                    <a:alpha val="15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51593" y="663234"/>
            <a:ext cx="7120900" cy="7658942"/>
          </a:xfrm>
          <a:custGeom>
            <a:avLst/>
            <a:gdLst/>
            <a:ahLst/>
            <a:cxnLst/>
            <a:rect l="l" t="t" r="r" b="b"/>
            <a:pathLst>
              <a:path w="7120900" h="7658942">
                <a:moveTo>
                  <a:pt x="0" y="0"/>
                </a:moveTo>
                <a:lnTo>
                  <a:pt x="7120900" y="0"/>
                </a:lnTo>
                <a:lnTo>
                  <a:pt x="7120900" y="7658942"/>
                </a:lnTo>
                <a:lnTo>
                  <a:pt x="0" y="76589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31" r="-143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3816831">
            <a:off x="11751277" y="1762432"/>
            <a:ext cx="15484264" cy="16100037"/>
          </a:xfrm>
          <a:custGeom>
            <a:avLst/>
            <a:gdLst/>
            <a:ahLst/>
            <a:cxnLst/>
            <a:rect l="l" t="t" r="r" b="b"/>
            <a:pathLst>
              <a:path w="15484264" h="16100037">
                <a:moveTo>
                  <a:pt x="0" y="0"/>
                </a:moveTo>
                <a:lnTo>
                  <a:pt x="15484264" y="0"/>
                </a:lnTo>
                <a:lnTo>
                  <a:pt x="15484264" y="16100037"/>
                </a:lnTo>
                <a:lnTo>
                  <a:pt x="0" y="161000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7905534">
            <a:off x="-8589147" y="-6602213"/>
            <a:ext cx="14276374" cy="14115765"/>
          </a:xfrm>
          <a:custGeom>
            <a:avLst/>
            <a:gdLst/>
            <a:ahLst/>
            <a:cxnLst/>
            <a:rect l="l" t="t" r="r" b="b"/>
            <a:pathLst>
              <a:path w="14276374" h="14115765">
                <a:moveTo>
                  <a:pt x="0" y="0"/>
                </a:moveTo>
                <a:lnTo>
                  <a:pt x="14276374" y="0"/>
                </a:lnTo>
                <a:lnTo>
                  <a:pt x="14276374" y="14115764"/>
                </a:lnTo>
                <a:lnTo>
                  <a:pt x="0" y="141157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177088" y="5416593"/>
            <a:ext cx="7315200" cy="4105656"/>
          </a:xfrm>
          <a:custGeom>
            <a:avLst/>
            <a:gdLst/>
            <a:ahLst/>
            <a:cxnLst/>
            <a:rect l="l" t="t" r="r" b="b"/>
            <a:pathLst>
              <a:path w="7315200" h="4105656">
                <a:moveTo>
                  <a:pt x="0" y="0"/>
                </a:moveTo>
                <a:lnTo>
                  <a:pt x="7315200" y="0"/>
                </a:lnTo>
                <a:lnTo>
                  <a:pt x="7315200" y="4105656"/>
                </a:lnTo>
                <a:lnTo>
                  <a:pt x="0" y="41056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939385" y="6791983"/>
            <a:ext cx="5859584" cy="3347288"/>
          </a:xfrm>
          <a:custGeom>
            <a:avLst/>
            <a:gdLst/>
            <a:ahLst/>
            <a:cxnLst/>
            <a:rect l="l" t="t" r="r" b="b"/>
            <a:pathLst>
              <a:path w="5859584" h="3347288">
                <a:moveTo>
                  <a:pt x="0" y="0"/>
                </a:moveTo>
                <a:lnTo>
                  <a:pt x="5859585" y="0"/>
                </a:lnTo>
                <a:lnTo>
                  <a:pt x="5859585" y="3347288"/>
                </a:lnTo>
                <a:lnTo>
                  <a:pt x="0" y="3347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2225044" y="8154227"/>
            <a:ext cx="4573997" cy="1052296"/>
            <a:chOff x="0" y="0"/>
            <a:chExt cx="1452864" cy="33424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52864" cy="334247"/>
            </a:xfrm>
            <a:custGeom>
              <a:avLst/>
              <a:gdLst/>
              <a:ahLst/>
              <a:cxnLst/>
              <a:rect l="l" t="t" r="r" b="b"/>
              <a:pathLst>
                <a:path w="1452864" h="334247">
                  <a:moveTo>
                    <a:pt x="167123" y="0"/>
                  </a:moveTo>
                  <a:lnTo>
                    <a:pt x="1285741" y="0"/>
                  </a:lnTo>
                  <a:cubicBezTo>
                    <a:pt x="1330065" y="0"/>
                    <a:pt x="1372573" y="17608"/>
                    <a:pt x="1403915" y="48949"/>
                  </a:cubicBezTo>
                  <a:cubicBezTo>
                    <a:pt x="1435256" y="80291"/>
                    <a:pt x="1452864" y="122799"/>
                    <a:pt x="1452864" y="167123"/>
                  </a:cubicBezTo>
                  <a:lnTo>
                    <a:pt x="1452864" y="167123"/>
                  </a:lnTo>
                  <a:cubicBezTo>
                    <a:pt x="1452864" y="259423"/>
                    <a:pt x="1378040" y="334247"/>
                    <a:pt x="1285741" y="334247"/>
                  </a:cubicBezTo>
                  <a:lnTo>
                    <a:pt x="167123" y="334247"/>
                  </a:lnTo>
                  <a:cubicBezTo>
                    <a:pt x="74824" y="334247"/>
                    <a:pt x="0" y="259423"/>
                    <a:pt x="0" y="167123"/>
                  </a:cubicBezTo>
                  <a:lnTo>
                    <a:pt x="0" y="167123"/>
                  </a:lnTo>
                  <a:cubicBezTo>
                    <a:pt x="0" y="74824"/>
                    <a:pt x="74824" y="0"/>
                    <a:pt x="167123" y="0"/>
                  </a:cubicBezTo>
                  <a:close/>
                </a:path>
              </a:pathLst>
            </a:custGeom>
            <a:solidFill>
              <a:srgbClr val="5170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452864" cy="3723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5504007" y="1279465"/>
            <a:ext cx="4208449" cy="3932987"/>
          </a:xfrm>
          <a:custGeom>
            <a:avLst/>
            <a:gdLst/>
            <a:ahLst/>
            <a:cxnLst/>
            <a:rect l="l" t="t" r="r" b="b"/>
            <a:pathLst>
              <a:path w="4208449" h="3932987">
                <a:moveTo>
                  <a:pt x="0" y="0"/>
                </a:moveTo>
                <a:lnTo>
                  <a:pt x="4208449" y="0"/>
                </a:lnTo>
                <a:lnTo>
                  <a:pt x="4208449" y="3932987"/>
                </a:lnTo>
                <a:lnTo>
                  <a:pt x="0" y="39329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8254319" y="2575478"/>
            <a:ext cx="9726058" cy="5578749"/>
            <a:chOff x="0" y="0"/>
            <a:chExt cx="7981950" cy="4578350"/>
          </a:xfrm>
        </p:grpSpPr>
        <p:sp>
          <p:nvSpPr>
            <p:cNvPr id="16" name="Freeform 16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9"/>
              <a:stretch>
                <a:fillRect t="-90162" b="-9016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469752" y="744709"/>
            <a:ext cx="5214318" cy="3110240"/>
            <a:chOff x="0" y="0"/>
            <a:chExt cx="6952424" cy="4146986"/>
          </a:xfrm>
        </p:grpSpPr>
        <p:sp>
          <p:nvSpPr>
            <p:cNvPr id="22" name="Freeform 22"/>
            <p:cNvSpPr/>
            <p:nvPr/>
          </p:nvSpPr>
          <p:spPr>
            <a:xfrm>
              <a:off x="0" y="175414"/>
              <a:ext cx="6952424" cy="3971572"/>
            </a:xfrm>
            <a:custGeom>
              <a:avLst/>
              <a:gdLst/>
              <a:ahLst/>
              <a:cxnLst/>
              <a:rect l="l" t="t" r="r" b="b"/>
              <a:pathLst>
                <a:path w="6952424" h="3971572">
                  <a:moveTo>
                    <a:pt x="0" y="0"/>
                  </a:moveTo>
                  <a:lnTo>
                    <a:pt x="6952424" y="0"/>
                  </a:lnTo>
                  <a:lnTo>
                    <a:pt x="6952424" y="3971572"/>
                  </a:lnTo>
                  <a:lnTo>
                    <a:pt x="0" y="3971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1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0" y="0"/>
              <a:ext cx="5876829" cy="3161499"/>
              <a:chOff x="0" y="0"/>
              <a:chExt cx="1112188" cy="598313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112188" cy="598313"/>
              </a:xfrm>
              <a:custGeom>
                <a:avLst/>
                <a:gdLst/>
                <a:ahLst/>
                <a:cxnLst/>
                <a:rect l="l" t="t" r="r" b="b"/>
                <a:pathLst>
                  <a:path w="1112188" h="598313">
                    <a:moveTo>
                      <a:pt x="105000" y="0"/>
                    </a:moveTo>
                    <a:lnTo>
                      <a:pt x="1007188" y="0"/>
                    </a:lnTo>
                    <a:cubicBezTo>
                      <a:pt x="1035036" y="0"/>
                      <a:pt x="1061743" y="11062"/>
                      <a:pt x="1081434" y="30754"/>
                    </a:cubicBezTo>
                    <a:cubicBezTo>
                      <a:pt x="1101126" y="50445"/>
                      <a:pt x="1112188" y="77152"/>
                      <a:pt x="1112188" y="105000"/>
                    </a:cubicBezTo>
                    <a:lnTo>
                      <a:pt x="1112188" y="493313"/>
                    </a:lnTo>
                    <a:cubicBezTo>
                      <a:pt x="1112188" y="551303"/>
                      <a:pt x="1065178" y="598313"/>
                      <a:pt x="1007188" y="598313"/>
                    </a:cubicBezTo>
                    <a:lnTo>
                      <a:pt x="105000" y="598313"/>
                    </a:lnTo>
                    <a:cubicBezTo>
                      <a:pt x="77152" y="598313"/>
                      <a:pt x="50445" y="587250"/>
                      <a:pt x="30754" y="567559"/>
                    </a:cubicBezTo>
                    <a:cubicBezTo>
                      <a:pt x="11062" y="547868"/>
                      <a:pt x="0" y="521161"/>
                      <a:pt x="0" y="493313"/>
                    </a:cubicBezTo>
                    <a:lnTo>
                      <a:pt x="0" y="105000"/>
                    </a:lnTo>
                    <a:cubicBezTo>
                      <a:pt x="0" y="47010"/>
                      <a:pt x="47010" y="0"/>
                      <a:pt x="105000" y="0"/>
                    </a:cubicBezTo>
                    <a:close/>
                  </a:path>
                </a:pathLst>
              </a:custGeom>
              <a:solidFill>
                <a:srgbClr val="FCFDF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57150"/>
                <a:ext cx="1112188" cy="65546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39"/>
                  </a:lnSpc>
                </a:pPr>
                <a:endParaRPr/>
              </a:p>
            </p:txBody>
          </p:sp>
        </p:grpSp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96177" y="253323"/>
              <a:ext cx="2654852" cy="2654852"/>
            </a:xfrm>
            <a:prstGeom prst="rect">
              <a:avLst/>
            </a:prstGeom>
          </p:spPr>
        </p:pic>
        <p:grpSp>
          <p:nvGrpSpPr>
            <p:cNvPr id="27" name="Group 27"/>
            <p:cNvGrpSpPr/>
            <p:nvPr/>
          </p:nvGrpSpPr>
          <p:grpSpPr>
            <a:xfrm>
              <a:off x="3563369" y="474561"/>
              <a:ext cx="312066" cy="312066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F58E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39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3563369" y="1739787"/>
              <a:ext cx="312066" cy="312066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8BC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3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4123449" y="1725725"/>
              <a:ext cx="795944" cy="3570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98"/>
                </a:lnSpc>
              </a:pPr>
              <a:endParaRPr/>
            </a:p>
          </p:txBody>
        </p:sp>
      </p:grpSp>
      <p:sp>
        <p:nvSpPr>
          <p:cNvPr id="58" name="Freeform 58"/>
          <p:cNvSpPr/>
          <p:nvPr/>
        </p:nvSpPr>
        <p:spPr>
          <a:xfrm>
            <a:off x="1028700" y="676393"/>
            <a:ext cx="860087" cy="767823"/>
          </a:xfrm>
          <a:custGeom>
            <a:avLst/>
            <a:gdLst/>
            <a:ahLst/>
            <a:cxnLst/>
            <a:rect l="l" t="t" r="r" b="b"/>
            <a:pathLst>
              <a:path w="860087" h="767823">
                <a:moveTo>
                  <a:pt x="0" y="0"/>
                </a:moveTo>
                <a:lnTo>
                  <a:pt x="860087" y="0"/>
                </a:lnTo>
                <a:lnTo>
                  <a:pt x="860087" y="767823"/>
                </a:lnTo>
                <a:lnTo>
                  <a:pt x="0" y="7678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9" name="Freeform 59"/>
          <p:cNvSpPr/>
          <p:nvPr/>
        </p:nvSpPr>
        <p:spPr>
          <a:xfrm>
            <a:off x="15553565" y="1028700"/>
            <a:ext cx="644211" cy="415516"/>
          </a:xfrm>
          <a:custGeom>
            <a:avLst/>
            <a:gdLst/>
            <a:ahLst/>
            <a:cxnLst/>
            <a:rect l="l" t="t" r="r" b="b"/>
            <a:pathLst>
              <a:path w="644211" h="415516">
                <a:moveTo>
                  <a:pt x="0" y="0"/>
                </a:moveTo>
                <a:lnTo>
                  <a:pt x="644211" y="0"/>
                </a:lnTo>
                <a:lnTo>
                  <a:pt x="644211" y="415516"/>
                </a:lnTo>
                <a:lnTo>
                  <a:pt x="0" y="4155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0" name="Freeform 60"/>
          <p:cNvSpPr/>
          <p:nvPr/>
        </p:nvSpPr>
        <p:spPr>
          <a:xfrm>
            <a:off x="15553565" y="1780902"/>
            <a:ext cx="794576" cy="794576"/>
          </a:xfrm>
          <a:custGeom>
            <a:avLst/>
            <a:gdLst/>
            <a:ahLst/>
            <a:cxnLst/>
            <a:rect l="l" t="t" r="r" b="b"/>
            <a:pathLst>
              <a:path w="794576" h="794576">
                <a:moveTo>
                  <a:pt x="0" y="0"/>
                </a:moveTo>
                <a:lnTo>
                  <a:pt x="794575" y="0"/>
                </a:lnTo>
                <a:lnTo>
                  <a:pt x="794575" y="794576"/>
                </a:lnTo>
                <a:lnTo>
                  <a:pt x="0" y="7945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1" name="Freeform 61"/>
          <p:cNvSpPr/>
          <p:nvPr/>
        </p:nvSpPr>
        <p:spPr>
          <a:xfrm>
            <a:off x="140758" y="1579612"/>
            <a:ext cx="4505372" cy="4830320"/>
          </a:xfrm>
          <a:custGeom>
            <a:avLst/>
            <a:gdLst/>
            <a:ahLst/>
            <a:cxnLst/>
            <a:rect l="l" t="t" r="r" b="b"/>
            <a:pathLst>
              <a:path w="4505372" h="4830320">
                <a:moveTo>
                  <a:pt x="0" y="0"/>
                </a:moveTo>
                <a:lnTo>
                  <a:pt x="4505372" y="0"/>
                </a:lnTo>
                <a:lnTo>
                  <a:pt x="4505372" y="4830320"/>
                </a:lnTo>
                <a:lnTo>
                  <a:pt x="0" y="483032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2" name="Freeform 62"/>
          <p:cNvSpPr/>
          <p:nvPr/>
        </p:nvSpPr>
        <p:spPr>
          <a:xfrm>
            <a:off x="5082548" y="4618627"/>
            <a:ext cx="4061452" cy="3131011"/>
          </a:xfrm>
          <a:custGeom>
            <a:avLst/>
            <a:gdLst/>
            <a:ahLst/>
            <a:cxnLst/>
            <a:rect l="l" t="t" r="r" b="b"/>
            <a:pathLst>
              <a:path w="4061452" h="3131011">
                <a:moveTo>
                  <a:pt x="0" y="0"/>
                </a:moveTo>
                <a:lnTo>
                  <a:pt x="4061452" y="0"/>
                </a:lnTo>
                <a:lnTo>
                  <a:pt x="4061452" y="3131011"/>
                </a:lnTo>
                <a:lnTo>
                  <a:pt x="0" y="313101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3" name="TextBox 63"/>
          <p:cNvSpPr txBox="1"/>
          <p:nvPr/>
        </p:nvSpPr>
        <p:spPr>
          <a:xfrm>
            <a:off x="452185" y="6428982"/>
            <a:ext cx="8387890" cy="537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2"/>
              </a:lnSpc>
            </a:pPr>
            <a:r>
              <a:rPr lang="en-US" sz="3699" b="1">
                <a:solidFill>
                  <a:srgbClr val="1800AD"/>
                </a:solidFill>
                <a:latin typeface="Raleway Bold"/>
                <a:ea typeface="Raleway Bold"/>
                <a:cs typeface="Raleway Bold"/>
                <a:sym typeface="Raleway Bold"/>
              </a:rPr>
              <a:t>Indefinitely Approaching Analysis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3504383" y="8271010"/>
            <a:ext cx="2168128" cy="42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DataFest</a:t>
            </a: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2026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2152355" y="819889"/>
            <a:ext cx="3314581" cy="459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4"/>
              </a:lnSpc>
            </a:pPr>
            <a:r>
              <a:rPr lang="en-US" sz="2531" i="1">
                <a:solidFill>
                  <a:srgbClr val="212122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Stormont Vail Health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66502" y="7123221"/>
            <a:ext cx="7759254" cy="81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4"/>
              </a:lnSpc>
            </a:pPr>
            <a:r>
              <a:rPr lang="en-US" sz="2331" i="1">
                <a:solidFill>
                  <a:srgbClr val="212122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Laiba Ashfaq, Greyson Henry, Grace Nguyen, Julianna Sparacio, Makena Wyngaard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737117" y="2156378"/>
            <a:ext cx="8102957" cy="4046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92"/>
              </a:lnSpc>
            </a:pPr>
            <a:r>
              <a:rPr lang="en-US" sz="7565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BEHIND THE ER:  </a:t>
            </a:r>
          </a:p>
          <a:p>
            <a:pPr algn="ctr">
              <a:lnSpc>
                <a:spcPts val="10592"/>
              </a:lnSpc>
              <a:spcBef>
                <a:spcPct val="0"/>
              </a:spcBef>
            </a:pPr>
            <a:r>
              <a:rPr lang="en-US" sz="7565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PATIENT CARE IN EMERGENCIES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25450" y="0"/>
            <a:ext cx="19847691" cy="1984769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2ECFF">
                    <a:alpha val="100000"/>
                  </a:srgbClr>
                </a:gs>
                <a:gs pos="50000">
                  <a:srgbClr val="D4D7FF">
                    <a:alpha val="7500"/>
                  </a:srgbClr>
                </a:gs>
                <a:gs pos="100000">
                  <a:srgbClr val="D4D7FF">
                    <a:alpha val="15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3816831">
            <a:off x="9802418" y="2125152"/>
            <a:ext cx="15484264" cy="16100037"/>
          </a:xfrm>
          <a:custGeom>
            <a:avLst/>
            <a:gdLst/>
            <a:ahLst/>
            <a:cxnLst/>
            <a:rect l="l" t="t" r="r" b="b"/>
            <a:pathLst>
              <a:path w="15484264" h="16100037">
                <a:moveTo>
                  <a:pt x="0" y="0"/>
                </a:moveTo>
                <a:lnTo>
                  <a:pt x="15484264" y="0"/>
                </a:lnTo>
                <a:lnTo>
                  <a:pt x="15484264" y="16100037"/>
                </a:lnTo>
                <a:lnTo>
                  <a:pt x="0" y="161000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7905534">
            <a:off x="-8589147" y="-6602213"/>
            <a:ext cx="14276374" cy="14115765"/>
          </a:xfrm>
          <a:custGeom>
            <a:avLst/>
            <a:gdLst/>
            <a:ahLst/>
            <a:cxnLst/>
            <a:rect l="l" t="t" r="r" b="b"/>
            <a:pathLst>
              <a:path w="14276374" h="14115765">
                <a:moveTo>
                  <a:pt x="0" y="0"/>
                </a:moveTo>
                <a:lnTo>
                  <a:pt x="14276374" y="0"/>
                </a:lnTo>
                <a:lnTo>
                  <a:pt x="14276374" y="14115764"/>
                </a:lnTo>
                <a:lnTo>
                  <a:pt x="0" y="14115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-5922315" y="3369208"/>
            <a:ext cx="16487888" cy="7625648"/>
          </a:xfrm>
          <a:custGeom>
            <a:avLst/>
            <a:gdLst/>
            <a:ahLst/>
            <a:cxnLst/>
            <a:rect l="l" t="t" r="r" b="b"/>
            <a:pathLst>
              <a:path w="16487888" h="7625648">
                <a:moveTo>
                  <a:pt x="0" y="0"/>
                </a:moveTo>
                <a:lnTo>
                  <a:pt x="16487889" y="0"/>
                </a:lnTo>
                <a:lnTo>
                  <a:pt x="16487889" y="7625648"/>
                </a:lnTo>
                <a:lnTo>
                  <a:pt x="0" y="76256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431503">
            <a:off x="9256629" y="-8367429"/>
            <a:ext cx="13182911" cy="13182911"/>
          </a:xfrm>
          <a:custGeom>
            <a:avLst/>
            <a:gdLst/>
            <a:ahLst/>
            <a:cxnLst/>
            <a:rect l="l" t="t" r="r" b="b"/>
            <a:pathLst>
              <a:path w="13182911" h="13182911">
                <a:moveTo>
                  <a:pt x="0" y="0"/>
                </a:moveTo>
                <a:lnTo>
                  <a:pt x="13182911" y="0"/>
                </a:lnTo>
                <a:lnTo>
                  <a:pt x="13182911" y="13182911"/>
                </a:lnTo>
                <a:lnTo>
                  <a:pt x="0" y="131829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-13596862" y="-6039633"/>
            <a:ext cx="19847691" cy="1984769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2ECFF">
                    <a:alpha val="100000"/>
                  </a:srgbClr>
                </a:gs>
                <a:gs pos="50000">
                  <a:srgbClr val="D4D7FF">
                    <a:alpha val="7500"/>
                  </a:srgbClr>
                </a:gs>
                <a:gs pos="100000">
                  <a:srgbClr val="D4D7FF">
                    <a:alpha val="15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65574" y="4178953"/>
            <a:ext cx="1166623" cy="116662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1098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0852949" y="4459129"/>
            <a:ext cx="591871" cy="606270"/>
          </a:xfrm>
          <a:custGeom>
            <a:avLst/>
            <a:gdLst/>
            <a:ahLst/>
            <a:cxnLst/>
            <a:rect l="l" t="t" r="r" b="b"/>
            <a:pathLst>
              <a:path w="591871" h="606270">
                <a:moveTo>
                  <a:pt x="0" y="0"/>
                </a:moveTo>
                <a:lnTo>
                  <a:pt x="591872" y="0"/>
                </a:lnTo>
                <a:lnTo>
                  <a:pt x="591872" y="606270"/>
                </a:lnTo>
                <a:lnTo>
                  <a:pt x="0" y="6062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048037" y="1109023"/>
            <a:ext cx="8908463" cy="3772864"/>
            <a:chOff x="0" y="0"/>
            <a:chExt cx="2346262" cy="99367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46262" cy="993676"/>
            </a:xfrm>
            <a:custGeom>
              <a:avLst/>
              <a:gdLst/>
              <a:ahLst/>
              <a:cxnLst/>
              <a:rect l="l" t="t" r="r" b="b"/>
              <a:pathLst>
                <a:path w="2346262" h="993676">
                  <a:moveTo>
                    <a:pt x="0" y="0"/>
                  </a:moveTo>
                  <a:lnTo>
                    <a:pt x="2346262" y="0"/>
                  </a:lnTo>
                  <a:lnTo>
                    <a:pt x="2346262" y="993676"/>
                  </a:lnTo>
                  <a:lnTo>
                    <a:pt x="0" y="993676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66675"/>
              <a:ext cx="2346262" cy="10603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292459" y="1622891"/>
            <a:ext cx="8239653" cy="3058971"/>
          </a:xfrm>
          <a:custGeom>
            <a:avLst/>
            <a:gdLst/>
            <a:ahLst/>
            <a:cxnLst/>
            <a:rect l="l" t="t" r="r" b="b"/>
            <a:pathLst>
              <a:path w="8239653" h="3058971">
                <a:moveTo>
                  <a:pt x="0" y="0"/>
                </a:moveTo>
                <a:lnTo>
                  <a:pt x="8239652" y="0"/>
                </a:lnTo>
                <a:lnTo>
                  <a:pt x="8239652" y="3058971"/>
                </a:lnTo>
                <a:lnTo>
                  <a:pt x="0" y="30589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38652" y="5034287"/>
            <a:ext cx="9527233" cy="4526990"/>
            <a:chOff x="0" y="0"/>
            <a:chExt cx="2509230" cy="119229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509230" cy="1192294"/>
            </a:xfrm>
            <a:custGeom>
              <a:avLst/>
              <a:gdLst/>
              <a:ahLst/>
              <a:cxnLst/>
              <a:rect l="l" t="t" r="r" b="b"/>
              <a:pathLst>
                <a:path w="2509230" h="1192294">
                  <a:moveTo>
                    <a:pt x="0" y="0"/>
                  </a:moveTo>
                  <a:lnTo>
                    <a:pt x="2509230" y="0"/>
                  </a:lnTo>
                  <a:lnTo>
                    <a:pt x="2509230" y="1192294"/>
                  </a:lnTo>
                  <a:lnTo>
                    <a:pt x="0" y="119229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2509230" cy="1258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076577" y="5143500"/>
            <a:ext cx="8879923" cy="4362262"/>
          </a:xfrm>
          <a:custGeom>
            <a:avLst/>
            <a:gdLst/>
            <a:ahLst/>
            <a:cxnLst/>
            <a:rect l="l" t="t" r="r" b="b"/>
            <a:pathLst>
              <a:path w="8879923" h="4362262">
                <a:moveTo>
                  <a:pt x="0" y="0"/>
                </a:moveTo>
                <a:lnTo>
                  <a:pt x="8879923" y="0"/>
                </a:lnTo>
                <a:lnTo>
                  <a:pt x="8879923" y="4362262"/>
                </a:lnTo>
                <a:lnTo>
                  <a:pt x="0" y="43622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10565574" y="5857016"/>
            <a:ext cx="7568529" cy="4278301"/>
            <a:chOff x="0" y="0"/>
            <a:chExt cx="1993358" cy="112679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993358" cy="1126795"/>
            </a:xfrm>
            <a:custGeom>
              <a:avLst/>
              <a:gdLst/>
              <a:ahLst/>
              <a:cxnLst/>
              <a:rect l="l" t="t" r="r" b="b"/>
              <a:pathLst>
                <a:path w="1993358" h="1126795">
                  <a:moveTo>
                    <a:pt x="0" y="0"/>
                  </a:moveTo>
                  <a:lnTo>
                    <a:pt x="1993358" y="0"/>
                  </a:lnTo>
                  <a:lnTo>
                    <a:pt x="1993358" y="1126795"/>
                  </a:lnTo>
                  <a:lnTo>
                    <a:pt x="0" y="1126795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1993358" cy="1193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10802525" y="5930134"/>
            <a:ext cx="6691601" cy="4132064"/>
          </a:xfrm>
          <a:custGeom>
            <a:avLst/>
            <a:gdLst/>
            <a:ahLst/>
            <a:cxnLst/>
            <a:rect l="l" t="t" r="r" b="b"/>
            <a:pathLst>
              <a:path w="6691601" h="4132064">
                <a:moveTo>
                  <a:pt x="0" y="0"/>
                </a:moveTo>
                <a:lnTo>
                  <a:pt x="6691601" y="0"/>
                </a:lnTo>
                <a:lnTo>
                  <a:pt x="6691601" y="4132064"/>
                </a:lnTo>
                <a:lnTo>
                  <a:pt x="0" y="413206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3336618" y="123122"/>
            <a:ext cx="11982611" cy="87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2"/>
              </a:lnSpc>
            </a:pPr>
            <a:r>
              <a:rPr lang="en-US" sz="5600" b="1" u="sng">
                <a:solidFill>
                  <a:srgbClr val="212122"/>
                </a:solidFill>
                <a:latin typeface="Raleway Bold"/>
                <a:ea typeface="Raleway Bold"/>
                <a:cs typeface="Raleway Bold"/>
                <a:sym typeface="Raleway Bold"/>
              </a:rPr>
              <a:t>The Patient Journey: Emergencies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528874" y="1206331"/>
            <a:ext cx="7238903" cy="4572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EC: </a:t>
            </a:r>
            <a:r>
              <a:rPr lang="en-US" sz="2600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Emergency Conditions (reason for visit)</a:t>
            </a:r>
          </a:p>
          <a:p>
            <a:pPr algn="l">
              <a:lnSpc>
                <a:spcPts val="3640"/>
              </a:lnSpc>
            </a:pPr>
            <a:endParaRPr lang="en-US" sz="2600">
              <a:solidFill>
                <a:srgbClr val="21212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640"/>
              </a:lnSpc>
            </a:pPr>
            <a:r>
              <a:rPr lang="en-US" sz="2600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OBJECTIVES</a:t>
            </a:r>
          </a:p>
          <a:p>
            <a:pPr marL="561341" lvl="1" indent="-280670" algn="l">
              <a:lnSpc>
                <a:spcPts val="3640"/>
              </a:lnSpc>
              <a:buAutoNum type="arabicPeriod"/>
            </a:pPr>
            <a:r>
              <a:rPr lang="en-US" sz="2600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Explore emergency patient journeys through Stormont Vail</a:t>
            </a:r>
          </a:p>
          <a:p>
            <a:pPr marL="561341" lvl="1" indent="-280670" algn="l">
              <a:lnSpc>
                <a:spcPts val="3640"/>
              </a:lnSpc>
              <a:buAutoNum type="arabicPeriod"/>
            </a:pPr>
            <a:r>
              <a:rPr lang="en-US" sz="2600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Analyze unexpected or non-obvious trends among emergency patients</a:t>
            </a:r>
          </a:p>
          <a:p>
            <a:pPr marL="561341" lvl="1" indent="-280670" algn="l">
              <a:lnSpc>
                <a:spcPts val="3640"/>
              </a:lnSpc>
              <a:spcBef>
                <a:spcPct val="0"/>
              </a:spcBef>
              <a:buAutoNum type="arabicPeriod"/>
            </a:pPr>
            <a:r>
              <a:rPr lang="en-US" sz="2600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Consider ways to save time and beds for Stormont Vail’s two emergency centers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31791" y="1233636"/>
            <a:ext cx="9369494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 b="1" u="sng">
                <a:solidFill>
                  <a:srgbClr val="212122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Emergency admissions received by Stormont Vail (by county)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-1739074" y="5065806"/>
            <a:ext cx="9310697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 u="sng">
                <a:solidFill>
                  <a:srgbClr val="212122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EC Distribution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466273" y="5790341"/>
            <a:ext cx="3375027" cy="1127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7"/>
              </a:lnSpc>
              <a:spcBef>
                <a:spcPct val="0"/>
              </a:spcBef>
            </a:pPr>
            <a:r>
              <a:rPr lang="en-US" sz="2091" b="1">
                <a:solidFill>
                  <a:srgbClr val="504544"/>
                </a:solidFill>
                <a:latin typeface="Poppins Bold"/>
                <a:ea typeface="Poppins Bold"/>
                <a:cs typeface="Poppins Bold"/>
                <a:sym typeface="Poppins Bold"/>
              </a:rPr>
              <a:t>The 50 most frequent ECs account for &gt;37% of </a:t>
            </a:r>
            <a:r>
              <a:rPr lang="en-US" sz="2091" b="1" u="sng">
                <a:solidFill>
                  <a:srgbClr val="504544"/>
                </a:solidFill>
                <a:latin typeface="Poppins Bold"/>
                <a:ea typeface="Poppins Bold"/>
                <a:cs typeface="Poppins Bold"/>
                <a:sym typeface="Poppins Bold"/>
              </a:rPr>
              <a:t>all</a:t>
            </a:r>
            <a:r>
              <a:rPr lang="en-US" sz="2091" b="1">
                <a:solidFill>
                  <a:srgbClr val="504544"/>
                </a:solidFill>
                <a:latin typeface="Poppins Bold"/>
                <a:ea typeface="Poppins Bold"/>
                <a:cs typeface="Poppins Bold"/>
                <a:sym typeface="Poppins Bold"/>
              </a:rPr>
              <a:t> ECs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321630" y="9627952"/>
            <a:ext cx="6691601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sz="1399" i="1">
                <a:solidFill>
                  <a:srgbClr val="4F58ED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note: to reduce processing time, we investigated a random sample of 3 million of the &gt;7 million encounters provided in the dataset.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148885" y="8459566"/>
            <a:ext cx="523860" cy="34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14%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851521" y="8459566"/>
            <a:ext cx="412552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18%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577525" y="8459565"/>
            <a:ext cx="488632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68%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852949" y="1640778"/>
            <a:ext cx="6807271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 dirty="0">
                <a:solidFill>
                  <a:srgbClr val="BD89CC"/>
                </a:solidFill>
                <a:latin typeface="IBM Plex Mono"/>
                <a:ea typeface="IBM Plex Mono"/>
                <a:cs typeface="IBM Plex Mono"/>
                <a:sym typeface="IBM Plex Mono"/>
              </a:rPr>
              <a:t>Category motivation: </a:t>
            </a:r>
            <a:r>
              <a:rPr lang="en-US" sz="1399" u="sng" dirty="0">
                <a:solidFill>
                  <a:srgbClr val="BD89CC"/>
                </a:solidFill>
                <a:latin typeface="IBM Plex Mono"/>
                <a:ea typeface="IBM Plex Mono"/>
                <a:cs typeface="IBM Plex Mono"/>
                <a:sym typeface="IBM Plex Mono"/>
                <a:hlinkClick r:id="rId11" tooltip="https://www.goodsamsanjose.com/healthy-living/blog/top-reasons-people-visit-the-emergency-room-2025"/>
              </a:rPr>
              <a:t>Good Samaritan Hospital, San Jose, CA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577525" y="6017091"/>
            <a:ext cx="7992474" cy="674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6"/>
              </a:lnSpc>
            </a:pPr>
            <a:r>
              <a:rPr lang="en-US" sz="1961" b="1">
                <a:solidFill>
                  <a:srgbClr val="212122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EC frequency</a:t>
            </a:r>
          </a:p>
          <a:p>
            <a:pPr algn="ctr">
              <a:lnSpc>
                <a:spcPts val="2746"/>
              </a:lnSpc>
              <a:spcBef>
                <a:spcPct val="0"/>
              </a:spcBef>
            </a:pPr>
            <a:r>
              <a:rPr lang="en-US" sz="1961" b="1" u="sng">
                <a:solidFill>
                  <a:srgbClr val="212122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by category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0802525" y="5930134"/>
            <a:ext cx="3765778" cy="261188"/>
            <a:chOff x="0" y="0"/>
            <a:chExt cx="991810" cy="6879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991810" cy="68790"/>
            </a:xfrm>
            <a:custGeom>
              <a:avLst/>
              <a:gdLst/>
              <a:ahLst/>
              <a:cxnLst/>
              <a:rect l="l" t="t" r="r" b="b"/>
              <a:pathLst>
                <a:path w="991810" h="68790">
                  <a:moveTo>
                    <a:pt x="34395" y="0"/>
                  </a:moveTo>
                  <a:lnTo>
                    <a:pt x="957415" y="0"/>
                  </a:lnTo>
                  <a:cubicBezTo>
                    <a:pt x="976411" y="0"/>
                    <a:pt x="991810" y="15399"/>
                    <a:pt x="991810" y="34395"/>
                  </a:cubicBezTo>
                  <a:lnTo>
                    <a:pt x="991810" y="34395"/>
                  </a:lnTo>
                  <a:cubicBezTo>
                    <a:pt x="991810" y="43517"/>
                    <a:pt x="988186" y="52266"/>
                    <a:pt x="981736" y="58716"/>
                  </a:cubicBezTo>
                  <a:cubicBezTo>
                    <a:pt x="975285" y="65167"/>
                    <a:pt x="966537" y="68790"/>
                    <a:pt x="957415" y="68790"/>
                  </a:cubicBezTo>
                  <a:lnTo>
                    <a:pt x="34395" y="68790"/>
                  </a:lnTo>
                  <a:cubicBezTo>
                    <a:pt x="15399" y="68790"/>
                    <a:pt x="0" y="53391"/>
                    <a:pt x="0" y="34395"/>
                  </a:cubicBezTo>
                  <a:lnTo>
                    <a:pt x="0" y="34395"/>
                  </a:lnTo>
                  <a:cubicBezTo>
                    <a:pt x="0" y="15399"/>
                    <a:pt x="15399" y="0"/>
                    <a:pt x="3439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66675"/>
              <a:ext cx="991810" cy="13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25450" y="1758456"/>
            <a:ext cx="19847691" cy="18089235"/>
            <a:chOff x="0" y="0"/>
            <a:chExt cx="812800" cy="7407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740788"/>
            </a:xfrm>
            <a:custGeom>
              <a:avLst/>
              <a:gdLst/>
              <a:ahLst/>
              <a:cxnLst/>
              <a:rect l="l" t="t" r="r" b="b"/>
              <a:pathLst>
                <a:path w="812800" h="740788">
                  <a:moveTo>
                    <a:pt x="406400" y="0"/>
                  </a:moveTo>
                  <a:cubicBezTo>
                    <a:pt x="181951" y="0"/>
                    <a:pt x="0" y="165831"/>
                    <a:pt x="0" y="370394"/>
                  </a:cubicBezTo>
                  <a:cubicBezTo>
                    <a:pt x="0" y="574957"/>
                    <a:pt x="181951" y="740788"/>
                    <a:pt x="406400" y="740788"/>
                  </a:cubicBezTo>
                  <a:cubicBezTo>
                    <a:pt x="630849" y="740788"/>
                    <a:pt x="812800" y="574957"/>
                    <a:pt x="812800" y="370394"/>
                  </a:cubicBezTo>
                  <a:cubicBezTo>
                    <a:pt x="812800" y="16583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2ECFF">
                    <a:alpha val="100000"/>
                  </a:srgbClr>
                </a:gs>
                <a:gs pos="50000">
                  <a:srgbClr val="D4D7FF">
                    <a:alpha val="7500"/>
                  </a:srgbClr>
                </a:gs>
                <a:gs pos="100000">
                  <a:srgbClr val="D4D7FF">
                    <a:alpha val="15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2774"/>
              <a:ext cx="660400" cy="668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6504006" y="-5879797"/>
            <a:ext cx="16070965" cy="15405419"/>
            <a:chOff x="0" y="0"/>
            <a:chExt cx="812800" cy="7791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779140"/>
            </a:xfrm>
            <a:custGeom>
              <a:avLst/>
              <a:gdLst/>
              <a:ahLst/>
              <a:cxnLst/>
              <a:rect l="l" t="t" r="r" b="b"/>
              <a:pathLst>
                <a:path w="812800" h="779140">
                  <a:moveTo>
                    <a:pt x="406400" y="0"/>
                  </a:moveTo>
                  <a:cubicBezTo>
                    <a:pt x="181951" y="0"/>
                    <a:pt x="0" y="174416"/>
                    <a:pt x="0" y="389570"/>
                  </a:cubicBezTo>
                  <a:cubicBezTo>
                    <a:pt x="0" y="604723"/>
                    <a:pt x="181951" y="779140"/>
                    <a:pt x="406400" y="779140"/>
                  </a:cubicBezTo>
                  <a:cubicBezTo>
                    <a:pt x="630849" y="779140"/>
                    <a:pt x="812800" y="604723"/>
                    <a:pt x="812800" y="389570"/>
                  </a:cubicBezTo>
                  <a:cubicBezTo>
                    <a:pt x="812800" y="174416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2ECFF">
                    <a:alpha val="100000"/>
                  </a:srgbClr>
                </a:gs>
                <a:gs pos="50000">
                  <a:srgbClr val="D4D7FF">
                    <a:alpha val="7500"/>
                  </a:srgbClr>
                </a:gs>
                <a:gs pos="100000">
                  <a:srgbClr val="D4D7FF">
                    <a:alpha val="15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6369"/>
              <a:ext cx="660400" cy="699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3816831">
            <a:off x="11684602" y="1762432"/>
            <a:ext cx="15484264" cy="16100037"/>
          </a:xfrm>
          <a:custGeom>
            <a:avLst/>
            <a:gdLst/>
            <a:ahLst/>
            <a:cxnLst/>
            <a:rect l="l" t="t" r="r" b="b"/>
            <a:pathLst>
              <a:path w="15484264" h="16100037">
                <a:moveTo>
                  <a:pt x="0" y="0"/>
                </a:moveTo>
                <a:lnTo>
                  <a:pt x="15484264" y="0"/>
                </a:lnTo>
                <a:lnTo>
                  <a:pt x="15484264" y="16100037"/>
                </a:lnTo>
                <a:lnTo>
                  <a:pt x="0" y="161000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7905534">
            <a:off x="-9567290" y="-6602213"/>
            <a:ext cx="14276374" cy="14115765"/>
          </a:xfrm>
          <a:custGeom>
            <a:avLst/>
            <a:gdLst/>
            <a:ahLst/>
            <a:cxnLst/>
            <a:rect l="l" t="t" r="r" b="b"/>
            <a:pathLst>
              <a:path w="14276374" h="14115765">
                <a:moveTo>
                  <a:pt x="0" y="0"/>
                </a:moveTo>
                <a:lnTo>
                  <a:pt x="14276374" y="0"/>
                </a:lnTo>
                <a:lnTo>
                  <a:pt x="14276374" y="14115764"/>
                </a:lnTo>
                <a:lnTo>
                  <a:pt x="0" y="14115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7789764">
            <a:off x="-3005484" y="7275179"/>
            <a:ext cx="7742978" cy="7055788"/>
          </a:xfrm>
          <a:custGeom>
            <a:avLst/>
            <a:gdLst/>
            <a:ahLst/>
            <a:cxnLst/>
            <a:rect l="l" t="t" r="r" b="b"/>
            <a:pathLst>
              <a:path w="7742978" h="7055788">
                <a:moveTo>
                  <a:pt x="0" y="0"/>
                </a:moveTo>
                <a:lnTo>
                  <a:pt x="7742978" y="0"/>
                </a:lnTo>
                <a:lnTo>
                  <a:pt x="7742978" y="7055788"/>
                </a:lnTo>
                <a:lnTo>
                  <a:pt x="0" y="70557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5480216" y="2673137"/>
            <a:ext cx="767926" cy="76792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302448" y="0"/>
                  </a:moveTo>
                  <a:lnTo>
                    <a:pt x="510352" y="0"/>
                  </a:lnTo>
                  <a:cubicBezTo>
                    <a:pt x="677389" y="0"/>
                    <a:pt x="812800" y="135411"/>
                    <a:pt x="812800" y="302448"/>
                  </a:cubicBezTo>
                  <a:lnTo>
                    <a:pt x="812800" y="510352"/>
                  </a:lnTo>
                  <a:cubicBezTo>
                    <a:pt x="812800" y="677389"/>
                    <a:pt x="677389" y="812800"/>
                    <a:pt x="510352" y="812800"/>
                  </a:cubicBezTo>
                  <a:lnTo>
                    <a:pt x="302448" y="812800"/>
                  </a:lnTo>
                  <a:cubicBezTo>
                    <a:pt x="135411" y="812800"/>
                    <a:pt x="0" y="677389"/>
                    <a:pt x="0" y="510352"/>
                  </a:cubicBezTo>
                  <a:lnTo>
                    <a:pt x="0" y="302448"/>
                  </a:lnTo>
                  <a:cubicBezTo>
                    <a:pt x="0" y="135411"/>
                    <a:pt x="135411" y="0"/>
                    <a:pt x="302448" y="0"/>
                  </a:cubicBezTo>
                  <a:close/>
                </a:path>
              </a:pathLst>
            </a:custGeom>
            <a:solidFill>
              <a:srgbClr val="F2EC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37838" tIns="37838" rIns="37838" bIns="37838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9726" y="878307"/>
            <a:ext cx="7303794" cy="9315496"/>
            <a:chOff x="0" y="0"/>
            <a:chExt cx="1923633" cy="245346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23633" cy="2453464"/>
            </a:xfrm>
            <a:custGeom>
              <a:avLst/>
              <a:gdLst/>
              <a:ahLst/>
              <a:cxnLst/>
              <a:rect l="l" t="t" r="r" b="b"/>
              <a:pathLst>
                <a:path w="1923633" h="2453464">
                  <a:moveTo>
                    <a:pt x="0" y="0"/>
                  </a:moveTo>
                  <a:lnTo>
                    <a:pt x="1923633" y="0"/>
                  </a:lnTo>
                  <a:lnTo>
                    <a:pt x="1923633" y="2453464"/>
                  </a:lnTo>
                  <a:lnTo>
                    <a:pt x="0" y="245346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1923633" cy="25201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25463" y="5633954"/>
            <a:ext cx="7002206" cy="4340020"/>
          </a:xfrm>
          <a:custGeom>
            <a:avLst/>
            <a:gdLst/>
            <a:ahLst/>
            <a:cxnLst/>
            <a:rect l="l" t="t" r="r" b="b"/>
            <a:pathLst>
              <a:path w="7002206" h="4340020">
                <a:moveTo>
                  <a:pt x="0" y="0"/>
                </a:moveTo>
                <a:lnTo>
                  <a:pt x="7002206" y="0"/>
                </a:lnTo>
                <a:lnTo>
                  <a:pt x="7002206" y="4340021"/>
                </a:lnTo>
                <a:lnTo>
                  <a:pt x="0" y="43400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939" t="-410" r="-2474" b="-605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50813" y="1028700"/>
            <a:ext cx="7002206" cy="4605254"/>
          </a:xfrm>
          <a:custGeom>
            <a:avLst/>
            <a:gdLst/>
            <a:ahLst/>
            <a:cxnLst/>
            <a:rect l="l" t="t" r="r" b="b"/>
            <a:pathLst>
              <a:path w="7002206" h="4605254">
                <a:moveTo>
                  <a:pt x="0" y="0"/>
                </a:moveTo>
                <a:lnTo>
                  <a:pt x="7002206" y="0"/>
                </a:lnTo>
                <a:lnTo>
                  <a:pt x="7002206" y="4605254"/>
                </a:lnTo>
                <a:lnTo>
                  <a:pt x="0" y="46052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7589768" y="409642"/>
            <a:ext cx="10698232" cy="4142334"/>
            <a:chOff x="0" y="0"/>
            <a:chExt cx="2817641" cy="109098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817641" cy="1090985"/>
            </a:xfrm>
            <a:custGeom>
              <a:avLst/>
              <a:gdLst/>
              <a:ahLst/>
              <a:cxnLst/>
              <a:rect l="l" t="t" r="r" b="b"/>
              <a:pathLst>
                <a:path w="2817641" h="1090985">
                  <a:moveTo>
                    <a:pt x="0" y="0"/>
                  </a:moveTo>
                  <a:lnTo>
                    <a:pt x="2817641" y="0"/>
                  </a:lnTo>
                  <a:lnTo>
                    <a:pt x="2817641" y="1090985"/>
                  </a:lnTo>
                  <a:lnTo>
                    <a:pt x="0" y="1090985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66675"/>
              <a:ext cx="2817641" cy="11576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2822985" y="565755"/>
            <a:ext cx="5353730" cy="3795501"/>
          </a:xfrm>
          <a:custGeom>
            <a:avLst/>
            <a:gdLst/>
            <a:ahLst/>
            <a:cxnLst/>
            <a:rect l="l" t="t" r="r" b="b"/>
            <a:pathLst>
              <a:path w="5353730" h="3795501">
                <a:moveTo>
                  <a:pt x="0" y="0"/>
                </a:moveTo>
                <a:lnTo>
                  <a:pt x="5353730" y="0"/>
                </a:lnTo>
                <a:lnTo>
                  <a:pt x="5353730" y="3795501"/>
                </a:lnTo>
                <a:lnTo>
                  <a:pt x="0" y="37955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7769661" y="521185"/>
            <a:ext cx="5479465" cy="3884641"/>
          </a:xfrm>
          <a:custGeom>
            <a:avLst/>
            <a:gdLst/>
            <a:ahLst/>
            <a:cxnLst/>
            <a:rect l="l" t="t" r="r" b="b"/>
            <a:pathLst>
              <a:path w="5479465" h="3884641">
                <a:moveTo>
                  <a:pt x="0" y="0"/>
                </a:moveTo>
                <a:lnTo>
                  <a:pt x="5479466" y="0"/>
                </a:lnTo>
                <a:lnTo>
                  <a:pt x="5479466" y="3884641"/>
                </a:lnTo>
                <a:lnTo>
                  <a:pt x="0" y="388464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2527988" y="897994"/>
            <a:ext cx="721139" cy="261413"/>
          </a:xfrm>
          <a:custGeom>
            <a:avLst/>
            <a:gdLst/>
            <a:ahLst/>
            <a:cxnLst/>
            <a:rect l="l" t="t" r="r" b="b"/>
            <a:pathLst>
              <a:path w="721139" h="261413">
                <a:moveTo>
                  <a:pt x="0" y="0"/>
                </a:moveTo>
                <a:lnTo>
                  <a:pt x="721139" y="0"/>
                </a:lnTo>
                <a:lnTo>
                  <a:pt x="721139" y="261412"/>
                </a:lnTo>
                <a:lnTo>
                  <a:pt x="0" y="2614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4770647" y="2724537"/>
            <a:ext cx="917415" cy="332563"/>
          </a:xfrm>
          <a:custGeom>
            <a:avLst/>
            <a:gdLst/>
            <a:ahLst/>
            <a:cxnLst/>
            <a:rect l="l" t="t" r="r" b="b"/>
            <a:pathLst>
              <a:path w="917415" h="332563">
                <a:moveTo>
                  <a:pt x="0" y="0"/>
                </a:moveTo>
                <a:lnTo>
                  <a:pt x="917414" y="0"/>
                </a:lnTo>
                <a:lnTo>
                  <a:pt x="917414" y="332563"/>
                </a:lnTo>
                <a:lnTo>
                  <a:pt x="0" y="3325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17370585" y="862419"/>
            <a:ext cx="917415" cy="332563"/>
          </a:xfrm>
          <a:custGeom>
            <a:avLst/>
            <a:gdLst/>
            <a:ahLst/>
            <a:cxnLst/>
            <a:rect l="l" t="t" r="r" b="b"/>
            <a:pathLst>
              <a:path w="917415" h="332563">
                <a:moveTo>
                  <a:pt x="0" y="0"/>
                </a:moveTo>
                <a:lnTo>
                  <a:pt x="917415" y="0"/>
                </a:lnTo>
                <a:lnTo>
                  <a:pt x="917415" y="332562"/>
                </a:lnTo>
                <a:lnTo>
                  <a:pt x="0" y="3325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10601264" y="2760112"/>
            <a:ext cx="721139" cy="261413"/>
          </a:xfrm>
          <a:custGeom>
            <a:avLst/>
            <a:gdLst/>
            <a:ahLst/>
            <a:cxnLst/>
            <a:rect l="l" t="t" r="r" b="b"/>
            <a:pathLst>
              <a:path w="721139" h="261413">
                <a:moveTo>
                  <a:pt x="0" y="0"/>
                </a:moveTo>
                <a:lnTo>
                  <a:pt x="721138" y="0"/>
                </a:lnTo>
                <a:lnTo>
                  <a:pt x="721138" y="261413"/>
                </a:lnTo>
                <a:lnTo>
                  <a:pt x="0" y="2614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/>
          <p:cNvGrpSpPr/>
          <p:nvPr/>
        </p:nvGrpSpPr>
        <p:grpSpPr>
          <a:xfrm>
            <a:off x="11148298" y="4752001"/>
            <a:ext cx="6792381" cy="5221973"/>
            <a:chOff x="0" y="0"/>
            <a:chExt cx="1788940" cy="137533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788940" cy="1375335"/>
            </a:xfrm>
            <a:custGeom>
              <a:avLst/>
              <a:gdLst/>
              <a:ahLst/>
              <a:cxnLst/>
              <a:rect l="l" t="t" r="r" b="b"/>
              <a:pathLst>
                <a:path w="1788940" h="1375335">
                  <a:moveTo>
                    <a:pt x="0" y="0"/>
                  </a:moveTo>
                  <a:lnTo>
                    <a:pt x="1788940" y="0"/>
                  </a:lnTo>
                  <a:lnTo>
                    <a:pt x="1788940" y="1375335"/>
                  </a:lnTo>
                  <a:lnTo>
                    <a:pt x="0" y="1375335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66675"/>
              <a:ext cx="1788940" cy="14420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11291043" y="4942316"/>
            <a:ext cx="6506890" cy="4945237"/>
          </a:xfrm>
          <a:custGeom>
            <a:avLst/>
            <a:gdLst/>
            <a:ahLst/>
            <a:cxnLst/>
            <a:rect l="l" t="t" r="r" b="b"/>
            <a:pathLst>
              <a:path w="6506890" h="4945237">
                <a:moveTo>
                  <a:pt x="0" y="0"/>
                </a:moveTo>
                <a:lnTo>
                  <a:pt x="6506891" y="0"/>
                </a:lnTo>
                <a:lnTo>
                  <a:pt x="6506891" y="4945237"/>
                </a:lnTo>
                <a:lnTo>
                  <a:pt x="0" y="494523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150813" y="118939"/>
            <a:ext cx="7192942" cy="562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1"/>
              </a:lnSpc>
            </a:pPr>
            <a:r>
              <a:rPr lang="en-US" sz="3599" b="1" u="sng">
                <a:solidFill>
                  <a:srgbClr val="212122"/>
                </a:solidFill>
                <a:latin typeface="Raleway Bold"/>
                <a:ea typeface="Raleway Bold"/>
                <a:cs typeface="Raleway Bold"/>
                <a:sym typeface="Raleway Bold"/>
              </a:rPr>
              <a:t>EC Trends by Emergency Center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769661" y="4583224"/>
            <a:ext cx="3197662" cy="632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b="1" u="sng">
                <a:solidFill>
                  <a:srgbClr val="212122"/>
                </a:solidFill>
                <a:latin typeface="Raleway Bold"/>
                <a:ea typeface="Raleway Bold"/>
                <a:cs typeface="Raleway Bold"/>
                <a:sym typeface="Raleway Bold"/>
              </a:rPr>
              <a:t>Demographics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502296" y="2396830"/>
            <a:ext cx="1135550" cy="4578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87CEEB"/>
                </a:solidFill>
                <a:latin typeface="Poppins"/>
                <a:ea typeface="Poppins"/>
                <a:cs typeface="Poppins"/>
                <a:sym typeface="Poppins"/>
              </a:rPr>
              <a:t>Geary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5983059" y="2266702"/>
            <a:ext cx="1846233" cy="4578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90EE90"/>
                </a:solidFill>
                <a:latin typeface="Poppins"/>
                <a:ea typeface="Poppins"/>
                <a:cs typeface="Poppins"/>
                <a:sym typeface="Poppins"/>
              </a:rPr>
              <a:t>Shawnee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153019" y="4885166"/>
            <a:ext cx="3910764" cy="4913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6"/>
              </a:lnSpc>
            </a:pPr>
            <a:endParaRPr/>
          </a:p>
          <a:p>
            <a:pPr marL="500672" lvl="1" indent="-250336" algn="l">
              <a:lnSpc>
                <a:spcPts val="3246"/>
              </a:lnSpc>
              <a:buAutoNum type="arabicPeriod"/>
            </a:pPr>
            <a:r>
              <a:rPr lang="en-US" sz="2319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 Statistical Tests: </a:t>
            </a:r>
            <a:r>
              <a:rPr lang="en-US" sz="2319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X2,</a:t>
            </a:r>
            <a:r>
              <a:rPr lang="en-US" sz="2319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319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Moods Median test, ANOVA, Tukey post-hoc</a:t>
            </a:r>
          </a:p>
          <a:p>
            <a:pPr marL="500672" lvl="1" indent="-250336" algn="l">
              <a:lnSpc>
                <a:spcPts val="3246"/>
              </a:lnSpc>
              <a:spcBef>
                <a:spcPct val="0"/>
              </a:spcBef>
              <a:buAutoNum type="arabicPeriod"/>
            </a:pPr>
            <a:r>
              <a:rPr lang="en-US" sz="2319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Outcomes: </a:t>
            </a:r>
            <a:r>
              <a:rPr lang="en-US" sz="2319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Mean age across different diseases (specialize?); Geary has higher proportion of POC and Preventable cases (insurance?)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694547">
            <a:off x="-486756" y="3286326"/>
            <a:ext cx="9993226" cy="9955752"/>
          </a:xfrm>
          <a:custGeom>
            <a:avLst/>
            <a:gdLst/>
            <a:ahLst/>
            <a:cxnLst/>
            <a:rect l="l" t="t" r="r" b="b"/>
            <a:pathLst>
              <a:path w="9993226" h="9955752">
                <a:moveTo>
                  <a:pt x="0" y="0"/>
                </a:moveTo>
                <a:lnTo>
                  <a:pt x="9993226" y="0"/>
                </a:lnTo>
                <a:lnTo>
                  <a:pt x="9993226" y="9955752"/>
                </a:lnTo>
                <a:lnTo>
                  <a:pt x="0" y="99557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8115494" y="-8035482"/>
            <a:ext cx="19847691" cy="17293782"/>
            <a:chOff x="0" y="0"/>
            <a:chExt cx="812800" cy="7082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708213"/>
            </a:xfrm>
            <a:custGeom>
              <a:avLst/>
              <a:gdLst/>
              <a:ahLst/>
              <a:cxnLst/>
              <a:rect l="l" t="t" r="r" b="b"/>
              <a:pathLst>
                <a:path w="812800" h="708213">
                  <a:moveTo>
                    <a:pt x="406400" y="0"/>
                  </a:moveTo>
                  <a:cubicBezTo>
                    <a:pt x="181951" y="0"/>
                    <a:pt x="0" y="158539"/>
                    <a:pt x="0" y="354106"/>
                  </a:cubicBezTo>
                  <a:cubicBezTo>
                    <a:pt x="0" y="549674"/>
                    <a:pt x="181951" y="708213"/>
                    <a:pt x="406400" y="708213"/>
                  </a:cubicBezTo>
                  <a:cubicBezTo>
                    <a:pt x="630849" y="708213"/>
                    <a:pt x="812800" y="549674"/>
                    <a:pt x="812800" y="354106"/>
                  </a:cubicBezTo>
                  <a:cubicBezTo>
                    <a:pt x="812800" y="158539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2ECFF">
                    <a:alpha val="100000"/>
                  </a:srgbClr>
                </a:gs>
                <a:gs pos="50000">
                  <a:srgbClr val="D4D7FF">
                    <a:alpha val="7500"/>
                  </a:srgbClr>
                </a:gs>
                <a:gs pos="100000">
                  <a:srgbClr val="D4D7FF">
                    <a:alpha val="15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-280"/>
              <a:ext cx="660400" cy="642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7905534">
            <a:off x="-8589147" y="-6602213"/>
            <a:ext cx="14276374" cy="14115765"/>
          </a:xfrm>
          <a:custGeom>
            <a:avLst/>
            <a:gdLst/>
            <a:ahLst/>
            <a:cxnLst/>
            <a:rect l="l" t="t" r="r" b="b"/>
            <a:pathLst>
              <a:path w="14276374" h="14115765">
                <a:moveTo>
                  <a:pt x="0" y="0"/>
                </a:moveTo>
                <a:lnTo>
                  <a:pt x="14276374" y="0"/>
                </a:lnTo>
                <a:lnTo>
                  <a:pt x="14276374" y="14115764"/>
                </a:lnTo>
                <a:lnTo>
                  <a:pt x="0" y="14115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694547">
            <a:off x="-165090" y="-1598148"/>
            <a:ext cx="9993226" cy="9955752"/>
          </a:xfrm>
          <a:custGeom>
            <a:avLst/>
            <a:gdLst/>
            <a:ahLst/>
            <a:cxnLst/>
            <a:rect l="l" t="t" r="r" b="b"/>
            <a:pathLst>
              <a:path w="9993226" h="9955752">
                <a:moveTo>
                  <a:pt x="0" y="0"/>
                </a:moveTo>
                <a:lnTo>
                  <a:pt x="9993226" y="0"/>
                </a:lnTo>
                <a:lnTo>
                  <a:pt x="9993226" y="9955752"/>
                </a:lnTo>
                <a:lnTo>
                  <a:pt x="0" y="99557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254393" y="1173040"/>
            <a:ext cx="9272868" cy="5475239"/>
            <a:chOff x="0" y="0"/>
            <a:chExt cx="2442237" cy="144203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42237" cy="1442038"/>
            </a:xfrm>
            <a:custGeom>
              <a:avLst/>
              <a:gdLst/>
              <a:ahLst/>
              <a:cxnLst/>
              <a:rect l="l" t="t" r="r" b="b"/>
              <a:pathLst>
                <a:path w="2442237" h="1442038">
                  <a:moveTo>
                    <a:pt x="0" y="0"/>
                  </a:moveTo>
                  <a:lnTo>
                    <a:pt x="2442237" y="0"/>
                  </a:lnTo>
                  <a:lnTo>
                    <a:pt x="2442237" y="1442038"/>
                  </a:lnTo>
                  <a:lnTo>
                    <a:pt x="0" y="1442038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2442237" cy="15087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3095200">
            <a:off x="17086877" y="-691869"/>
            <a:ext cx="1545514" cy="1375508"/>
          </a:xfrm>
          <a:custGeom>
            <a:avLst/>
            <a:gdLst/>
            <a:ahLst/>
            <a:cxnLst/>
            <a:rect l="l" t="t" r="r" b="b"/>
            <a:pathLst>
              <a:path w="1545514" h="1375508">
                <a:moveTo>
                  <a:pt x="0" y="0"/>
                </a:moveTo>
                <a:lnTo>
                  <a:pt x="1545514" y="0"/>
                </a:lnTo>
                <a:lnTo>
                  <a:pt x="1545514" y="1375508"/>
                </a:lnTo>
                <a:lnTo>
                  <a:pt x="0" y="13755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371344" y="2169698"/>
            <a:ext cx="9038967" cy="4395909"/>
          </a:xfrm>
          <a:custGeom>
            <a:avLst/>
            <a:gdLst/>
            <a:ahLst/>
            <a:cxnLst/>
            <a:rect l="l" t="t" r="r" b="b"/>
            <a:pathLst>
              <a:path w="9038967" h="4395909">
                <a:moveTo>
                  <a:pt x="0" y="0"/>
                </a:moveTo>
                <a:lnTo>
                  <a:pt x="9038967" y="0"/>
                </a:lnTo>
                <a:lnTo>
                  <a:pt x="9038967" y="4395909"/>
                </a:lnTo>
                <a:lnTo>
                  <a:pt x="0" y="43959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206" b="-160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9633960" y="4575856"/>
            <a:ext cx="8411361" cy="5553562"/>
            <a:chOff x="0" y="0"/>
            <a:chExt cx="2215338" cy="14626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15338" cy="1462667"/>
            </a:xfrm>
            <a:custGeom>
              <a:avLst/>
              <a:gdLst/>
              <a:ahLst/>
              <a:cxnLst/>
              <a:rect l="l" t="t" r="r" b="b"/>
              <a:pathLst>
                <a:path w="2215338" h="1462667">
                  <a:moveTo>
                    <a:pt x="0" y="0"/>
                  </a:moveTo>
                  <a:lnTo>
                    <a:pt x="2215338" y="0"/>
                  </a:lnTo>
                  <a:lnTo>
                    <a:pt x="2215338" y="1462667"/>
                  </a:lnTo>
                  <a:lnTo>
                    <a:pt x="0" y="146266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2215338" cy="1529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887594" y="5978494"/>
            <a:ext cx="7972039" cy="3948489"/>
          </a:xfrm>
          <a:custGeom>
            <a:avLst/>
            <a:gdLst/>
            <a:ahLst/>
            <a:cxnLst/>
            <a:rect l="l" t="t" r="r" b="b"/>
            <a:pathLst>
              <a:path w="7972039" h="3948489">
                <a:moveTo>
                  <a:pt x="0" y="0"/>
                </a:moveTo>
                <a:lnTo>
                  <a:pt x="7972040" y="0"/>
                </a:lnTo>
                <a:lnTo>
                  <a:pt x="7972040" y="3948489"/>
                </a:lnTo>
                <a:lnTo>
                  <a:pt x="0" y="39484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9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3979268" y="7952739"/>
            <a:ext cx="5608271" cy="1623993"/>
          </a:xfrm>
          <a:custGeom>
            <a:avLst/>
            <a:gdLst/>
            <a:ahLst/>
            <a:cxnLst/>
            <a:rect l="l" t="t" r="r" b="b"/>
            <a:pathLst>
              <a:path w="5608271" h="1623993">
                <a:moveTo>
                  <a:pt x="0" y="0"/>
                </a:moveTo>
                <a:lnTo>
                  <a:pt x="5608271" y="0"/>
                </a:lnTo>
                <a:lnTo>
                  <a:pt x="5608271" y="1623993"/>
                </a:lnTo>
                <a:lnTo>
                  <a:pt x="0" y="16239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0025" r="-4279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254393" y="6800679"/>
            <a:ext cx="3678453" cy="3328739"/>
            <a:chOff x="0" y="0"/>
            <a:chExt cx="968811" cy="87670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68811" cy="876705"/>
            </a:xfrm>
            <a:custGeom>
              <a:avLst/>
              <a:gdLst/>
              <a:ahLst/>
              <a:cxnLst/>
              <a:rect l="l" t="t" r="r" b="b"/>
              <a:pathLst>
                <a:path w="968811" h="876705">
                  <a:moveTo>
                    <a:pt x="107338" y="0"/>
                  </a:moveTo>
                  <a:lnTo>
                    <a:pt x="861473" y="0"/>
                  </a:lnTo>
                  <a:cubicBezTo>
                    <a:pt x="889941" y="0"/>
                    <a:pt x="917242" y="11309"/>
                    <a:pt x="937372" y="31439"/>
                  </a:cubicBezTo>
                  <a:cubicBezTo>
                    <a:pt x="957502" y="51568"/>
                    <a:pt x="968811" y="78870"/>
                    <a:pt x="968811" y="107338"/>
                  </a:cubicBezTo>
                  <a:lnTo>
                    <a:pt x="968811" y="769367"/>
                  </a:lnTo>
                  <a:cubicBezTo>
                    <a:pt x="968811" y="797835"/>
                    <a:pt x="957502" y="825137"/>
                    <a:pt x="937372" y="845266"/>
                  </a:cubicBezTo>
                  <a:cubicBezTo>
                    <a:pt x="917242" y="865396"/>
                    <a:pt x="889941" y="876705"/>
                    <a:pt x="861473" y="876705"/>
                  </a:cubicBezTo>
                  <a:lnTo>
                    <a:pt x="107338" y="876705"/>
                  </a:lnTo>
                  <a:cubicBezTo>
                    <a:pt x="78870" y="876705"/>
                    <a:pt x="51568" y="865396"/>
                    <a:pt x="31439" y="845266"/>
                  </a:cubicBezTo>
                  <a:cubicBezTo>
                    <a:pt x="11309" y="825137"/>
                    <a:pt x="0" y="797835"/>
                    <a:pt x="0" y="769367"/>
                  </a:cubicBezTo>
                  <a:lnTo>
                    <a:pt x="0" y="107338"/>
                  </a:lnTo>
                  <a:cubicBezTo>
                    <a:pt x="0" y="78870"/>
                    <a:pt x="11309" y="51568"/>
                    <a:pt x="31439" y="31439"/>
                  </a:cubicBezTo>
                  <a:cubicBezTo>
                    <a:pt x="51568" y="11309"/>
                    <a:pt x="78870" y="0"/>
                    <a:pt x="107338" y="0"/>
                  </a:cubicBezTo>
                  <a:close/>
                </a:path>
              </a:pathLst>
            </a:custGeom>
            <a:solidFill>
              <a:srgbClr val="D8DD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968811" cy="943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756062" y="146658"/>
            <a:ext cx="12775875" cy="87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2"/>
              </a:lnSpc>
            </a:pPr>
            <a:r>
              <a:rPr lang="en-US" sz="5600" b="1" u="sng">
                <a:solidFill>
                  <a:srgbClr val="212122"/>
                </a:solidFill>
                <a:latin typeface="Raleway Bold"/>
                <a:ea typeface="Raleway Bold"/>
                <a:cs typeface="Raleway Bold"/>
                <a:sym typeface="Raleway Bold"/>
              </a:rPr>
              <a:t>Getting Care Where It’s Most Needed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54393" y="1189923"/>
            <a:ext cx="9137003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b="1" u="sng">
                <a:solidFill>
                  <a:srgbClr val="212122"/>
                </a:solidFill>
                <a:latin typeface="Avenir Bold"/>
                <a:ea typeface="Avenir Bold"/>
                <a:cs typeface="Avenir Bold"/>
                <a:sym typeface="Avenir Bold"/>
              </a:rPr>
              <a:t>Hour of Day vs. Arrivals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103369" y="7359548"/>
            <a:ext cx="5360068" cy="459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7"/>
              </a:lnSpc>
              <a:spcBef>
                <a:spcPct val="0"/>
              </a:spcBef>
            </a:pPr>
            <a:r>
              <a:rPr lang="en-US" sz="2533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What about </a:t>
            </a:r>
            <a:r>
              <a:rPr lang="en-US" sz="2533" b="1" u="sng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complications?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976883" y="4642212"/>
            <a:ext cx="7961716" cy="1166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212122"/>
                </a:solidFill>
                <a:latin typeface="Avenir Bold"/>
                <a:ea typeface="Avenir Bold"/>
                <a:cs typeface="Avenir Bold"/>
                <a:sym typeface="Avenir Bold"/>
              </a:rPr>
              <a:t>How Close Can Stormont Vail Get to the</a:t>
            </a:r>
            <a:r>
              <a:rPr lang="en-US" sz="3200" b="1" u="sng">
                <a:solidFill>
                  <a:srgbClr val="212122"/>
                </a:solidFill>
                <a:latin typeface="Avenir Bold"/>
                <a:ea typeface="Avenir Bold"/>
                <a:cs typeface="Avenir Bold"/>
                <a:sym typeface="Avenir Bold"/>
              </a:rPr>
              <a:t> Kansas Benchmark?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06448" y="2103023"/>
            <a:ext cx="8232152" cy="1317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495" i="1">
                <a:solidFill>
                  <a:srgbClr val="212122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​Diverting preventable visits alone could bring the average down to approximately </a:t>
            </a:r>
            <a:r>
              <a:rPr lang="en-US" sz="2495" b="1" i="1">
                <a:solidFill>
                  <a:srgbClr val="D6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151 minutes,</a:t>
            </a:r>
            <a:r>
              <a:rPr lang="en-US" sz="2495" i="1">
                <a:solidFill>
                  <a:srgbClr val="212122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closing nearly half the gap.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092036" y="1457362"/>
            <a:ext cx="9731410" cy="1118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In the ER and trauma center, time and beds are precious.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Stormont Vail EC wait times exceed the Kansas state average.</a:t>
            </a:r>
          </a:p>
          <a:p>
            <a:pPr algn="l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21212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303629" y="7079045"/>
            <a:ext cx="3516143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 u="sng" dirty="0">
                <a:solidFill>
                  <a:srgbClr val="212122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RECOMMENDATIONS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9049" y="7676192"/>
            <a:ext cx="3889686" cy="211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1" lvl="1" indent="-269876" algn="l">
              <a:lnSpc>
                <a:spcPts val="4250"/>
              </a:lnSpc>
              <a:buFont typeface="Arial"/>
              <a:buChar char="•"/>
            </a:pPr>
            <a:r>
              <a:rPr lang="en-US" sz="2500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Redirect</a:t>
            </a:r>
            <a:r>
              <a:rPr lang="en-US" sz="2500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 today’s patients</a:t>
            </a:r>
          </a:p>
          <a:p>
            <a:pPr marL="539751" lvl="1" indent="-269876" algn="l">
              <a:lnSpc>
                <a:spcPts val="4250"/>
              </a:lnSpc>
              <a:buFont typeface="Arial"/>
              <a:buChar char="•"/>
            </a:pPr>
            <a:r>
              <a:rPr lang="en-US" sz="2500" b="1">
                <a:solidFill>
                  <a:srgbClr val="212122"/>
                </a:solidFill>
                <a:latin typeface="Poppins Bold"/>
                <a:ea typeface="Poppins Bold"/>
                <a:cs typeface="Poppins Bold"/>
                <a:sym typeface="Poppins Bold"/>
              </a:rPr>
              <a:t>Educate </a:t>
            </a:r>
            <a:r>
              <a:rPr lang="en-US" sz="2500">
                <a:solidFill>
                  <a:srgbClr val="212122"/>
                </a:solidFill>
                <a:latin typeface="Poppins"/>
                <a:ea typeface="Poppins"/>
                <a:cs typeface="Poppins"/>
                <a:sym typeface="Poppins"/>
              </a:rPr>
              <a:t>tomorrow’s patients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560</Words>
  <Application>Microsoft Macintosh PowerPoint</Application>
  <PresentationFormat>Custom</PresentationFormat>
  <Paragraphs>72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5" baseType="lpstr">
      <vt:lpstr>Avenir Bold</vt:lpstr>
      <vt:lpstr>Calibri</vt:lpstr>
      <vt:lpstr>Poppins Bold Italics</vt:lpstr>
      <vt:lpstr>Raleway Bold</vt:lpstr>
      <vt:lpstr> Avenir Next Arabic Bold</vt:lpstr>
      <vt:lpstr>IBM Plex Mono</vt:lpstr>
      <vt:lpstr>Poppins Italics</vt:lpstr>
      <vt:lpstr>Poppins</vt:lpstr>
      <vt:lpstr>Arial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Weekly Meeting</dc:title>
  <cp:lastModifiedBy>Greyson Henry</cp:lastModifiedBy>
  <cp:revision>4</cp:revision>
  <dcterms:created xsi:type="dcterms:W3CDTF">2006-08-16T00:00:00Z</dcterms:created>
  <dcterms:modified xsi:type="dcterms:W3CDTF">2026-03-23T02:36:19Z</dcterms:modified>
  <dc:identifier>DAHEnGRn4E0</dc:identifier>
</cp:coreProperties>
</file>